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66" d="100"/>
          <a:sy n="66" d="100"/>
        </p:scale>
        <p:origin x="3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7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3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3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1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1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9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4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5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0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4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5DCC98-1BD7-461F-A0FD-9A6D5D89D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54A2-E5B4-43C2-90EB-521A8DAA6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6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4135"/>
            <a:ext cx="9144000" cy="1028020"/>
          </a:xfrm>
          <a:noFill/>
        </p:spPr>
        <p:txBody>
          <a:bodyPr/>
          <a:lstStyle/>
          <a:p>
            <a:pPr algn="ctr"/>
            <a:r>
              <a:rPr lang="ru-KZ" sz="4800" dirty="0" smtClean="0"/>
              <a:t>Красная книга Армении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16578"/>
            <a:ext cx="5455920" cy="40919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35" y="2051625"/>
            <a:ext cx="2516777" cy="4056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0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u="sng" dirty="0" smtClean="0"/>
              <a:t>Перевязка</a:t>
            </a:r>
            <a:r>
              <a:rPr lang="ru-KZ" sz="2800" dirty="0" smtClean="0"/>
              <a:t> </a:t>
            </a:r>
            <a:r>
              <a:rPr lang="ru-RU" sz="2800" dirty="0" smtClean="0"/>
              <a:t>— </a:t>
            </a:r>
            <a:r>
              <a:rPr lang="ru-RU" sz="2800" dirty="0"/>
              <a:t>вид млекопитающих из семейства </a:t>
            </a:r>
            <a:r>
              <a:rPr lang="ru-RU" sz="2800" dirty="0" smtClean="0"/>
              <a:t>куньих, </a:t>
            </a:r>
            <a:r>
              <a:rPr lang="ru-RU" sz="2800" dirty="0"/>
              <a:t>образующее отдельный род. Обитает в Восточной Европе, Передней и Центральной Азии.</a:t>
            </a:r>
            <a:endParaRPr lang="en-US" sz="2800" dirty="0"/>
          </a:p>
        </p:txBody>
      </p:sp>
      <p:pic>
        <p:nvPicPr>
          <p:cNvPr id="4098" name="Picture 2" descr="https://upload.wikimedia.org/wikipedia/commons/thumb/d/d0/Marbled_polecat.jpg/275px-Marbled_pole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3" y="2095817"/>
            <a:ext cx="5133702" cy="37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KZ" dirty="0" smtClean="0"/>
              <a:t>Флора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3771" y="1959429"/>
            <a:ext cx="101629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Почти половине видов растений в Армении может угрожать исчезновение. Это происходит в результате природных процессов и деятельности человека. К настоящему времени в Армении исчезло около 35 видов растений, которые имеют важное экономическое значение для страны.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2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770826" cy="1885533"/>
          </a:xfrm>
        </p:spPr>
        <p:txBody>
          <a:bodyPr/>
          <a:lstStyle/>
          <a:p>
            <a:pPr algn="ctr"/>
            <a:r>
              <a:rPr lang="ru-RU" sz="2800" b="1" u="sng" dirty="0"/>
              <a:t>Лилия армянская</a:t>
            </a:r>
            <a:r>
              <a:rPr lang="ru-RU" sz="2800" dirty="0"/>
              <a:t> </a:t>
            </a:r>
            <a:r>
              <a:rPr lang="ru-RU" sz="2800" dirty="0" smtClean="0"/>
              <a:t>— </a:t>
            </a:r>
            <a:r>
              <a:rPr lang="ru-RU" sz="2800" dirty="0"/>
              <a:t>многолетнее луковичное растение. Некоторыми авторами рассматривается как подвид лилии </a:t>
            </a:r>
            <a:r>
              <a:rPr lang="ru-RU" sz="2800" dirty="0" err="1"/>
              <a:t>однобратственной</a:t>
            </a:r>
            <a:r>
              <a:rPr lang="ru-RU" sz="2800" dirty="0"/>
              <a:t>, другими — как самостоятельный вид. </a:t>
            </a:r>
            <a:endParaRPr lang="en-US" sz="2800" dirty="0"/>
          </a:p>
        </p:txBody>
      </p:sp>
      <p:pic>
        <p:nvPicPr>
          <p:cNvPr id="5122" name="Picture 2" descr="Общий вид цветущего растения, Армения, Памбакский хреб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9" y="2549569"/>
            <a:ext cx="4612368" cy="30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7/79/Lil_monadelphum_var_armenum_01Infl_Tuerkei_Ziganapass_30_06_93.jpg/120px-Lil_monadelphum_var_armenum_01Infl_Tuerkei_Ziganapass_30_06_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02" y="2549569"/>
            <a:ext cx="2254966" cy="34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u="sng" dirty="0" err="1"/>
              <a:t>А́ир</a:t>
            </a:r>
            <a:r>
              <a:rPr lang="ru-RU" sz="2800" b="1" u="sng" dirty="0"/>
              <a:t> </a:t>
            </a:r>
            <a:r>
              <a:rPr lang="ru-RU" sz="2800" b="1" u="sng" dirty="0" err="1" smtClean="0"/>
              <a:t>обыкнове́нный</a:t>
            </a:r>
            <a:r>
              <a:rPr lang="ru-RU" sz="2800" dirty="0" smtClean="0"/>
              <a:t>— </a:t>
            </a:r>
            <a:r>
              <a:rPr lang="ru-RU" sz="2800" dirty="0"/>
              <a:t>вид прибрежных, водных и болотных многолетних трав из монотипного семейства </a:t>
            </a:r>
            <a:r>
              <a:rPr lang="ru-RU" sz="2800" dirty="0" err="1" smtClean="0"/>
              <a:t>Аирные</a:t>
            </a:r>
            <a:r>
              <a:rPr lang="ru-KZ" sz="2800" dirty="0" smtClean="0"/>
              <a:t>.</a:t>
            </a:r>
            <a:endParaRPr lang="en-US" sz="2800" dirty="0"/>
          </a:p>
        </p:txBody>
      </p:sp>
      <p:pic>
        <p:nvPicPr>
          <p:cNvPr id="6146" name="Picture 2" descr="https://upload.wikimedia.org/wikipedia/commons/thumb/6/6d/AcorusCalamus.jpg/354px-AcorusCala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35" y="1853248"/>
            <a:ext cx="33718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u="sng" dirty="0" err="1"/>
              <a:t>Багрянник</a:t>
            </a:r>
            <a:r>
              <a:rPr lang="ru-RU" sz="2800" b="1" u="sng" dirty="0"/>
              <a:t> </a:t>
            </a:r>
            <a:r>
              <a:rPr lang="ru-RU" sz="2800" b="1" u="sng" dirty="0" smtClean="0"/>
              <a:t>европейский, </a:t>
            </a:r>
            <a:r>
              <a:rPr lang="ru-RU" sz="2800" b="1" u="sng" dirty="0"/>
              <a:t>или </a:t>
            </a:r>
            <a:r>
              <a:rPr lang="ru-RU" sz="2800" b="1" u="sng" dirty="0" err="1"/>
              <a:t>Церцис</a:t>
            </a:r>
            <a:r>
              <a:rPr lang="ru-RU" sz="2800" b="1" u="sng" dirty="0"/>
              <a:t> европейский, или Иудино </a:t>
            </a:r>
            <a:r>
              <a:rPr lang="ru-RU" sz="2800" b="1" u="sng" dirty="0" smtClean="0"/>
              <a:t>дерево </a:t>
            </a:r>
            <a:r>
              <a:rPr lang="ru-RU" sz="2800" dirty="0"/>
              <a:t>— деревья или </a:t>
            </a:r>
            <a:r>
              <a:rPr lang="ru-RU" sz="2800" dirty="0" smtClean="0"/>
              <a:t>кустарники</a:t>
            </a:r>
            <a:r>
              <a:rPr lang="ru-KZ" sz="2800" dirty="0"/>
              <a:t>.</a:t>
            </a:r>
            <a:endParaRPr lang="en-US" sz="2800" dirty="0"/>
          </a:p>
        </p:txBody>
      </p:sp>
      <p:pic>
        <p:nvPicPr>
          <p:cNvPr id="7170" name="Picture 2" descr="Общий вид цветущего раст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98" y="1853248"/>
            <a:ext cx="5030379" cy="376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505" y="2190078"/>
            <a:ext cx="9404723" cy="2042288"/>
          </a:xfrm>
        </p:spPr>
        <p:txBody>
          <a:bodyPr/>
          <a:lstStyle/>
          <a:p>
            <a:pPr algn="ctr"/>
            <a:r>
              <a:rPr lang="ru-KZ" dirty="0" smtClean="0"/>
              <a:t>Цель Красной книги – защитить редкие и исчезающие виды животных, растений и грибов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KZ" dirty="0" smtClean="0"/>
              <a:t>О чём Красная книга?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0451" y="1587699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effectLst/>
                <a:latin typeface="YS Text"/>
              </a:rPr>
              <a:t>Красная книга Республики Армения</a:t>
            </a:r>
            <a:r>
              <a:rPr lang="ru-RU" sz="3200" b="0" i="0" dirty="0" smtClean="0">
                <a:effectLst/>
                <a:latin typeface="YS Text"/>
              </a:rPr>
              <a:t> — официальный государственный документ, который содержит аннотированный перечень редчайших и находящихся под угрозой исчезновения видов животного и растительного мира в границах территории Армении, а также обобщённые сведения о распространении, современном состоянии этих видов, причинах сокращения численности, и мероприятия по их сохранению и воспроизведению.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78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KZ" dirty="0" smtClean="0"/>
              <a:t>Красная книга нужна для сохранения редких видов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4217" y="2282707"/>
            <a:ext cx="96142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YS Text"/>
              </a:rPr>
              <a:t>В Армении подвергаются вымиранию многие виды растений и животных. Это связано с активной вырубкой лесов, эксплуатацией различных месторождений, деятельностью человека. На 2011 год в Красную книгу Армении включены 452 вида растений, 40 видов грибов, 308 видов животных (153 вида позвоночных, 155 — беспозвоночных).</a:t>
            </a:r>
            <a:endParaRPr lang="en-US" sz="3200" dirty="0"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33933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700" y="2007198"/>
            <a:ext cx="9404723" cy="1400530"/>
          </a:xfrm>
        </p:spPr>
        <p:txBody>
          <a:bodyPr/>
          <a:lstStyle/>
          <a:p>
            <a:pPr algn="ctr"/>
            <a:r>
              <a:rPr lang="ru-KZ" dirty="0" smtClean="0"/>
              <a:t>Первая всемирная Красная книга была издана в </a:t>
            </a:r>
            <a:r>
              <a:rPr lang="en-US" dirty="0" smtClean="0"/>
              <a:t>19</a:t>
            </a:r>
            <a:r>
              <a:rPr lang="ru-KZ" dirty="0" smtClean="0"/>
              <a:t>63</a:t>
            </a:r>
            <a:r>
              <a:rPr lang="en-US" dirty="0" smtClean="0"/>
              <a:t> </a:t>
            </a:r>
            <a:r>
              <a:rPr lang="ru-KZ" dirty="0" smtClean="0"/>
              <a:t>году  Международным союзом охраны природы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KZ" dirty="0" smtClean="0"/>
              <a:t>Почему книга была названа </a:t>
            </a:r>
            <a:r>
              <a:rPr lang="hy-AM" dirty="0" smtClean="0"/>
              <a:t>«</a:t>
            </a:r>
            <a:r>
              <a:rPr lang="ru-KZ" dirty="0" smtClean="0"/>
              <a:t>Красной</a:t>
            </a:r>
            <a:r>
              <a:rPr lang="hy-AM" dirty="0" smtClean="0"/>
              <a:t>»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KZ" dirty="0" smtClean="0"/>
              <a:t>Все страницы первой книги были красными.</a:t>
            </a:r>
            <a:br>
              <a:rPr lang="ru-KZ" dirty="0" smtClean="0"/>
            </a:br>
            <a:r>
              <a:rPr lang="ru-KZ" dirty="0" smtClean="0"/>
              <a:t>Красный цвет означал опасность и привлекал внимание.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KZ" dirty="0" smtClean="0"/>
              <a:t>Фауна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1155" y="2136505"/>
            <a:ext cx="10045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YS Text"/>
              </a:rPr>
              <a:t>Примерно из 17500 видов позвоночных и беспозвоночных животных, обитающих в Армении, около 300 считаются редкими или сокращающимися.</a:t>
            </a:r>
            <a:r>
              <a:rPr lang="ru-KZ" sz="3200" dirty="0">
                <a:latin typeface="YS Text"/>
              </a:rPr>
              <a:t> </a:t>
            </a:r>
            <a:r>
              <a:rPr lang="ru-RU" sz="3200" dirty="0">
                <a:latin typeface="YS Text"/>
              </a:rPr>
              <a:t>По состоянию на 2018 год, в Красную Книгу Армении включены: 153 вида позвоночных и 155 видов беспозвоночных животных</a:t>
            </a:r>
            <a:endParaRPr lang="en-US" sz="3200" dirty="0"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15145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u="sng" dirty="0"/>
              <a:t>Переднеазиатский </a:t>
            </a:r>
            <a:r>
              <a:rPr lang="ru-RU" sz="2800" b="1" u="sng" dirty="0" smtClean="0"/>
              <a:t>леопард </a:t>
            </a:r>
            <a:r>
              <a:rPr lang="ru-RU" sz="2800" b="1" u="sng" dirty="0"/>
              <a:t>или </a:t>
            </a:r>
            <a:r>
              <a:rPr lang="ru-RU" sz="2800" b="1" u="sng" dirty="0" smtClean="0"/>
              <a:t>кавказский</a:t>
            </a:r>
            <a:r>
              <a:rPr lang="ru-KZ" sz="2800" b="1" u="sng" dirty="0" smtClean="0"/>
              <a:t> барс </a:t>
            </a:r>
            <a:r>
              <a:rPr lang="ru-KZ" sz="2800" dirty="0" smtClean="0"/>
              <a:t>- </a:t>
            </a:r>
            <a:r>
              <a:rPr lang="ru-RU" sz="2800" dirty="0" smtClean="0"/>
              <a:t>хищное </a:t>
            </a:r>
            <a:r>
              <a:rPr lang="ru-RU" sz="2800" dirty="0"/>
              <a:t>млекопитающее из семейства кошачьих, подвид леопарда, обитающий на Кавказе, а также в Западной и Центральной Азии.</a:t>
            </a:r>
            <a:endParaRPr lang="en-US" sz="2800" dirty="0"/>
          </a:p>
        </p:txBody>
      </p:sp>
      <p:pic>
        <p:nvPicPr>
          <p:cNvPr id="1026" name="Picture 2" descr="Переднеазиатский леопа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26" y="2338252"/>
            <a:ext cx="5188567" cy="43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u="sng" dirty="0"/>
              <a:t>Закавказский (горный) </a:t>
            </a:r>
            <a:r>
              <a:rPr lang="ru-RU" sz="2800" b="1" u="sng" dirty="0" smtClean="0"/>
              <a:t>баран</a:t>
            </a:r>
            <a:r>
              <a:rPr lang="ru-RU" sz="2800" dirty="0" smtClean="0"/>
              <a:t> </a:t>
            </a:r>
            <a:r>
              <a:rPr lang="ru-RU" sz="2800" dirty="0"/>
              <a:t>— парнокопытное млекопитающее семейства полорогих, обитающее в горных районах Армянского </a:t>
            </a:r>
            <a:r>
              <a:rPr lang="ru-RU" sz="2800" dirty="0" smtClean="0"/>
              <a:t>нагорья</a:t>
            </a:r>
            <a:endParaRPr lang="en-US" sz="2800" dirty="0"/>
          </a:p>
        </p:txBody>
      </p:sp>
      <p:pic>
        <p:nvPicPr>
          <p:cNvPr id="2050" name="Picture 2" descr="https://upload.wikimedia.org/wikipedia/commons/thumb/d/d5/Armenian2.jpg/275px-Armeni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75" y="1853248"/>
            <a:ext cx="4425947" cy="47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93648"/>
          </a:xfrm>
        </p:spPr>
        <p:txBody>
          <a:bodyPr/>
          <a:lstStyle/>
          <a:p>
            <a:pPr algn="ctr"/>
            <a:r>
              <a:rPr lang="ru-RU" sz="2800" b="1" u="sng" dirty="0" err="1" smtClean="0"/>
              <a:t>Вы́дра</a:t>
            </a:r>
            <a:r>
              <a:rPr lang="ru-KZ" sz="2800" b="1" u="sng" dirty="0"/>
              <a:t> </a:t>
            </a:r>
            <a:r>
              <a:rPr lang="ru-RU" sz="2800" dirty="0" smtClean="0"/>
              <a:t>— </a:t>
            </a:r>
            <a:r>
              <a:rPr lang="ru-RU" sz="2800" dirty="0"/>
              <a:t>вид хищных млекопитающих из семейства куньих, ведущих полуводный образ жизни. </a:t>
            </a:r>
            <a:endParaRPr lang="en-US" sz="2800" dirty="0"/>
          </a:p>
        </p:txBody>
      </p:sp>
      <p:pic>
        <p:nvPicPr>
          <p:cNvPr id="3074" name="Picture 2" descr="https://upload.wikimedia.org/wikipedia/commons/thumb/9/97/Young_Otter_%281%29_%285878286924%29.jpg/330px-Young_Otter_%281%29_%28587828692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41" y="2142308"/>
            <a:ext cx="5605144" cy="37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320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 3</vt:lpstr>
      <vt:lpstr>YS Text</vt:lpstr>
      <vt:lpstr>Ion</vt:lpstr>
      <vt:lpstr>Красная книга Армении</vt:lpstr>
      <vt:lpstr>О чём Красная книга?</vt:lpstr>
      <vt:lpstr>Красная книга нужна для сохранения редких видов</vt:lpstr>
      <vt:lpstr>Первая всемирная Красная книга была издана в 1963 году  Международным союзом охраны природы</vt:lpstr>
      <vt:lpstr>Почему книга была названа «Красной»?  Все страницы первой книги были красными. Красный цвет означал опасность и привлекал внимание. </vt:lpstr>
      <vt:lpstr>Фауна</vt:lpstr>
      <vt:lpstr>Переднеазиатский леопард или кавказский барс - хищное млекопитающее из семейства кошачьих, подвид леопарда, обитающий на Кавказе, а также в Западной и Центральной Азии.</vt:lpstr>
      <vt:lpstr>Закавказский (горный) баран — парнокопытное млекопитающее семейства полорогих, обитающее в горных районах Армянского нагорья</vt:lpstr>
      <vt:lpstr>Вы́дра — вид хищных млекопитающих из семейства куньих, ведущих полуводный образ жизни. </vt:lpstr>
      <vt:lpstr>Перевязка — вид млекопитающих из семейства куньих, образующее отдельный род. Обитает в Восточной Европе, Передней и Центральной Азии.</vt:lpstr>
      <vt:lpstr>Флора</vt:lpstr>
      <vt:lpstr>Лилия армянская — многолетнее луковичное растение. Некоторыми авторами рассматривается как подвид лилии однобратственной, другими — как самостоятельный вид. </vt:lpstr>
      <vt:lpstr>А́ир обыкнове́нный— вид прибрежных, водных и болотных многолетних трав из монотипного семейства Аирные.</vt:lpstr>
      <vt:lpstr>Багрянник европейский, или Церцис европейский, или Иудино дерево — деревья или кустарники.</vt:lpstr>
      <vt:lpstr>Цель Красной книги – защитить редкие и исчезающие виды животных, растений и грибов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Армении</dc:title>
  <dc:creator>Vahan Arushanyan</dc:creator>
  <cp:lastModifiedBy>Vahan Arushanyan</cp:lastModifiedBy>
  <cp:revision>6</cp:revision>
  <dcterms:created xsi:type="dcterms:W3CDTF">2025-03-31T17:08:43Z</dcterms:created>
  <dcterms:modified xsi:type="dcterms:W3CDTF">2025-03-31T17:57:18Z</dcterms:modified>
</cp:coreProperties>
</file>